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8"/>
  </p:notesMasterIdLst>
  <p:handoutMasterIdLst>
    <p:handoutMasterId r:id="rId39"/>
  </p:handoutMasterIdLst>
  <p:sldIdLst>
    <p:sldId id="420" r:id="rId2"/>
    <p:sldId id="541" r:id="rId3"/>
    <p:sldId id="670" r:id="rId4"/>
    <p:sldId id="683" r:id="rId5"/>
    <p:sldId id="684" r:id="rId6"/>
    <p:sldId id="685" r:id="rId7"/>
    <p:sldId id="687" r:id="rId8"/>
    <p:sldId id="710" r:id="rId9"/>
    <p:sldId id="711" r:id="rId10"/>
    <p:sldId id="686" r:id="rId11"/>
    <p:sldId id="688" r:id="rId12"/>
    <p:sldId id="689" r:id="rId13"/>
    <p:sldId id="690" r:id="rId14"/>
    <p:sldId id="674" r:id="rId15"/>
    <p:sldId id="675" r:id="rId16"/>
    <p:sldId id="672" r:id="rId17"/>
    <p:sldId id="691" r:id="rId18"/>
    <p:sldId id="692" r:id="rId19"/>
    <p:sldId id="673" r:id="rId20"/>
    <p:sldId id="693" r:id="rId21"/>
    <p:sldId id="694" r:id="rId22"/>
    <p:sldId id="695" r:id="rId23"/>
    <p:sldId id="696" r:id="rId24"/>
    <p:sldId id="697" r:id="rId25"/>
    <p:sldId id="698" r:id="rId26"/>
    <p:sldId id="699" r:id="rId27"/>
    <p:sldId id="701" r:id="rId28"/>
    <p:sldId id="702" r:id="rId29"/>
    <p:sldId id="700" r:id="rId30"/>
    <p:sldId id="705" r:id="rId31"/>
    <p:sldId id="708" r:id="rId32"/>
    <p:sldId id="707" r:id="rId33"/>
    <p:sldId id="704" r:id="rId34"/>
    <p:sldId id="709" r:id="rId35"/>
    <p:sldId id="706" r:id="rId36"/>
    <p:sldId id="703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3E0"/>
    <a:srgbClr val="C41E39"/>
    <a:srgbClr val="1F1F1F"/>
    <a:srgbClr val="A7CAFF"/>
    <a:srgbClr val="55247D"/>
    <a:srgbClr val="F9F1E0"/>
    <a:srgbClr val="FDEADA"/>
    <a:srgbClr val="FF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29CAA8-6C77-F84F-8409-46766E0DFA74}" v="1" dt="2025-02-21T14:50:17.394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/>
    <p:restoredTop sz="86438"/>
  </p:normalViewPr>
  <p:slideViewPr>
    <p:cSldViewPr snapToGrid="0" snapToObjects="1">
      <p:cViewPr varScale="1">
        <p:scale>
          <a:sx n="138" d="100"/>
          <a:sy n="138" d="100"/>
        </p:scale>
        <p:origin x="176" y="2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3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26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97784-1A97-1C42-8013-0A15ED0B493F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65B5F-A565-AC43-9BFA-C7949C9714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04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20A93-D3A5-E245-8AA7-2EA4DFE20DF1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A0B40-1D42-804D-8F85-0445437AB9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3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7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A0B40-1D42-804D-8F85-0445437AB93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1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A0B40-1D42-804D-8F85-0445437AB93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0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A0B40-1D42-804D-8F85-0445437AB93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5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A0B40-1D42-804D-8F85-0445437AB93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6D4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69600" y="1058776"/>
            <a:ext cx="6004800" cy="2007564"/>
          </a:xfrm>
          <a:noFill/>
        </p:spPr>
        <p:txBody>
          <a:bodyPr anchor="ctr">
            <a:normAutofit/>
          </a:bodyPr>
          <a:lstStyle>
            <a:lvl1pPr algn="ctr">
              <a:defRPr sz="3000" b="1" i="0">
                <a:solidFill>
                  <a:srgbClr val="3A1E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Class 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E9D717-9F64-5446-BC5C-38A15CEF6A4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5328732"/>
              </p:ext>
            </p:extLst>
          </p:nvPr>
        </p:nvGraphicFramePr>
        <p:xfrm>
          <a:off x="0" y="-1"/>
          <a:ext cx="9144000" cy="38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0048">
                  <a:extLst>
                    <a:ext uri="{9D8B030D-6E8A-4147-A177-3AD203B41FA5}">
                      <a16:colId xmlns:a16="http://schemas.microsoft.com/office/drawing/2014/main" val="3880397876"/>
                    </a:ext>
                  </a:extLst>
                </a:gridCol>
                <a:gridCol w="3633952">
                  <a:extLst>
                    <a:ext uri="{9D8B030D-6E8A-4147-A177-3AD203B41FA5}">
                      <a16:colId xmlns:a16="http://schemas.microsoft.com/office/drawing/2014/main" val="310298861"/>
                    </a:ext>
                  </a:extLst>
                </a:gridCol>
              </a:tblGrid>
              <a:tr h="3837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chemeClr val="bg1"/>
                          </a:solidFill>
                          <a:latin typeface="+mj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cs2120: Discrete Mathematics and Theory</a:t>
                      </a:r>
                      <a:endParaRPr lang="en-US" sz="1800" dirty="0">
                        <a:latin typeface="+mj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524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>
                          <a:latin typeface="+mj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University of Virginia Spring 2025</a:t>
                      </a:r>
                      <a:endParaRPr lang="en-US" sz="1800" b="0" i="0" dirty="0">
                        <a:latin typeface="+mj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36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3073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743DBE-5A17-45C3-C415-973DEBB9490A}"/>
              </a:ext>
            </a:extLst>
          </p:cNvPr>
          <p:cNvSpPr txBox="1"/>
          <p:nvPr userDrawn="1"/>
        </p:nvSpPr>
        <p:spPr>
          <a:xfrm>
            <a:off x="147029" y="4749735"/>
            <a:ext cx="26951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3A1E5D"/>
                </a:solidFill>
              </a:rPr>
              <a:t>https://</a:t>
            </a:r>
            <a:r>
              <a:rPr lang="en-US" sz="1500" dirty="0" err="1">
                <a:solidFill>
                  <a:srgbClr val="3A1E5D"/>
                </a:solidFill>
              </a:rPr>
              <a:t>uvadmt.github.io</a:t>
            </a:r>
            <a:endParaRPr lang="en-US" sz="1500" dirty="0">
              <a:solidFill>
                <a:srgbClr val="3A1E5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7D5A2-2BC1-F7F6-4931-3CD1E44D6435}"/>
              </a:ext>
            </a:extLst>
          </p:cNvPr>
          <p:cNvSpPr txBox="1"/>
          <p:nvPr userDrawn="1"/>
        </p:nvSpPr>
        <p:spPr>
          <a:xfrm>
            <a:off x="6735710" y="4518902"/>
            <a:ext cx="22612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>
                <a:solidFill>
                  <a:srgbClr val="3A1E5D"/>
                </a:solidFill>
              </a:rPr>
              <a:t>DMT1 Spring 2025</a:t>
            </a:r>
            <a:endParaRPr lang="en-US" sz="1500" dirty="0">
              <a:solidFill>
                <a:srgbClr val="3A1E5D"/>
              </a:solidFill>
            </a:endParaRPr>
          </a:p>
          <a:p>
            <a:pPr algn="r"/>
            <a:r>
              <a:rPr lang="en-US" sz="1500">
                <a:solidFill>
                  <a:srgbClr val="3A1E5D"/>
                </a:solidFill>
              </a:rPr>
              <a:t>David Evans and Aidan San</a:t>
            </a:r>
            <a:endParaRPr lang="en-US" sz="1500" dirty="0">
              <a:solidFill>
                <a:srgbClr val="3A1E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76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5825-CB43-04D7-02B8-1F962D76A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A0487-8F63-4759-2DC0-39D0E7D60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919B-05AA-9249-88B9-69DAB5270D88}" type="datetime3">
              <a:rPr lang="en-US" smtClean="0"/>
              <a:pPr/>
              <a:t>21 February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D587F-7EB9-4CD7-E3D9-21125E2F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28F5E-F45E-653D-FA96-7B3F1BE5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153B7C-755D-24AB-AE60-6E37EDC2B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803" y="1631146"/>
            <a:ext cx="7722394" cy="18036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484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5E748-20B6-6AE8-EE69-14C1AC1C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095E0-5AA3-2D06-AC49-8FB52099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919B-05AA-9249-88B9-69DAB5270D88}" type="datetime3">
              <a:rPr lang="en-US" smtClean="0"/>
              <a:pPr/>
              <a:t>21 February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3DF64-5A1F-27D1-D2F2-CEF21B7D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0C492-041A-322F-5686-1334F6B8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D27869-B0CD-C23B-75A7-AD8184A56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313" y="1355010"/>
            <a:ext cx="7953375" cy="3243263"/>
          </a:xfrm>
        </p:spPr>
        <p:txBody>
          <a:bodyPr>
            <a:normAutofit/>
          </a:bodyPr>
          <a:lstStyle>
            <a:lvl1pPr>
              <a:defRPr sz="2400"/>
            </a:lvl1pPr>
            <a:lvl2pPr marL="0">
              <a:defRPr sz="2400"/>
            </a:lvl2pPr>
            <a:lvl3pPr>
              <a:defRPr sz="2400">
                <a:solidFill>
                  <a:schemeClr val="tx1"/>
                </a:solidFill>
                <a:latin typeface="+mn-lt"/>
              </a:defRPr>
            </a:lvl3pPr>
            <a:lvl4pPr marL="1200150" indent="-171450"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4pPr>
            <a:lvl5pPr>
              <a:defRPr sz="24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218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5E748-20B6-6AE8-EE69-14C1AC1C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095E0-5AA3-2D06-AC49-8FB52099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919B-05AA-9249-88B9-69DAB5270D88}" type="datetime3">
              <a:rPr lang="en-US" smtClean="0"/>
              <a:pPr/>
              <a:t>21 February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3DF64-5A1F-27D1-D2F2-CEF21B7D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0C492-041A-322F-5686-1334F6B8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4F1C6E7-320C-2585-8DCE-62F833F89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572546E-E3FA-3EB4-A791-FDCCB994A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A478BDF-2FAB-E511-8554-146346014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A91B3E2-75D7-E957-326D-6F96E9B9E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77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552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43416"/>
            <a:ext cx="7886700" cy="994172"/>
          </a:xfr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CB57-1D6D-4A4A-8E31-DA360E21798F}" type="datetime3">
              <a:rPr lang="en-US" smtClean="0"/>
              <a:t>21 February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86C4-6926-AFED-2311-48B124D3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72444"/>
            <a:ext cx="7886700" cy="994172"/>
          </a:xfrm>
        </p:spPr>
        <p:txBody>
          <a:bodyPr/>
          <a:lstStyle>
            <a:lvl1pPr>
              <a:defRPr b="1" i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74E3E-79D3-44FE-690B-1BB2A2D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919B-05AA-9249-88B9-69DAB5270D88}" type="datetime3">
              <a:rPr lang="en-US" smtClean="0"/>
              <a:pPr/>
              <a:t>21 February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CF732-F429-081D-78F2-B97D7544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ADB7F-C8EA-1F1E-7ACB-E81862E7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10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ABE8-3171-934E-9697-16B2F7B849C4}" type="datetime3">
              <a:rPr lang="en-US" smtClean="0"/>
              <a:t>21 February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6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F6D4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69600" y="1058776"/>
            <a:ext cx="6004800" cy="2007564"/>
          </a:xfrm>
          <a:noFill/>
        </p:spPr>
        <p:txBody>
          <a:bodyPr anchor="ctr">
            <a:normAutofit/>
          </a:bodyPr>
          <a:lstStyle>
            <a:lvl1pPr algn="ctr">
              <a:defRPr sz="3000" b="1" i="0">
                <a:solidFill>
                  <a:srgbClr val="3A1E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Class 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E9D717-9F64-5446-BC5C-38A15CEF6A4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5328732"/>
              </p:ext>
            </p:extLst>
          </p:nvPr>
        </p:nvGraphicFramePr>
        <p:xfrm>
          <a:off x="0" y="-1"/>
          <a:ext cx="9144000" cy="38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0048">
                  <a:extLst>
                    <a:ext uri="{9D8B030D-6E8A-4147-A177-3AD203B41FA5}">
                      <a16:colId xmlns:a16="http://schemas.microsoft.com/office/drawing/2014/main" val="3880397876"/>
                    </a:ext>
                  </a:extLst>
                </a:gridCol>
                <a:gridCol w="3633952">
                  <a:extLst>
                    <a:ext uri="{9D8B030D-6E8A-4147-A177-3AD203B41FA5}">
                      <a16:colId xmlns:a16="http://schemas.microsoft.com/office/drawing/2014/main" val="310298861"/>
                    </a:ext>
                  </a:extLst>
                </a:gridCol>
              </a:tblGrid>
              <a:tr h="3837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chemeClr val="bg1"/>
                          </a:solidFill>
                          <a:latin typeface="+mj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cs2120: Discrete Mathematics and Theory</a:t>
                      </a:r>
                      <a:endParaRPr lang="en-US" sz="1800" dirty="0">
                        <a:latin typeface="+mj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524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>
                          <a:latin typeface="+mj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University of Virginia Spring 2025</a:t>
                      </a:r>
                      <a:endParaRPr lang="en-US" sz="1800" b="0" i="0" dirty="0">
                        <a:latin typeface="+mj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36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3073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743DBE-5A17-45C3-C415-973DEBB9490A}"/>
              </a:ext>
            </a:extLst>
          </p:cNvPr>
          <p:cNvSpPr txBox="1"/>
          <p:nvPr userDrawn="1"/>
        </p:nvSpPr>
        <p:spPr>
          <a:xfrm>
            <a:off x="147029" y="4749735"/>
            <a:ext cx="26951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3A1E5D"/>
                </a:solidFill>
              </a:rPr>
              <a:t>https://</a:t>
            </a:r>
            <a:r>
              <a:rPr lang="en-US" sz="1500" dirty="0" err="1">
                <a:solidFill>
                  <a:srgbClr val="3A1E5D"/>
                </a:solidFill>
              </a:rPr>
              <a:t>uvadmt.github.io</a:t>
            </a:r>
            <a:endParaRPr lang="en-US" sz="1500" dirty="0">
              <a:solidFill>
                <a:srgbClr val="3A1E5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7D5A2-2BC1-F7F6-4931-3CD1E44D6435}"/>
              </a:ext>
            </a:extLst>
          </p:cNvPr>
          <p:cNvSpPr txBox="1"/>
          <p:nvPr userDrawn="1"/>
        </p:nvSpPr>
        <p:spPr>
          <a:xfrm>
            <a:off x="6735710" y="4518902"/>
            <a:ext cx="22612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>
                <a:solidFill>
                  <a:srgbClr val="3A1E5D"/>
                </a:solidFill>
              </a:rPr>
              <a:t>DMT1 Spring 2025</a:t>
            </a:r>
            <a:endParaRPr lang="en-US" sz="1500" dirty="0">
              <a:solidFill>
                <a:srgbClr val="3A1E5D"/>
              </a:solidFill>
            </a:endParaRPr>
          </a:p>
          <a:p>
            <a:pPr algn="r"/>
            <a:r>
              <a:rPr lang="en-US" sz="1500">
                <a:solidFill>
                  <a:srgbClr val="3A1E5D"/>
                </a:solidFill>
              </a:rPr>
              <a:t>David Evans and Aidan San</a:t>
            </a:r>
            <a:endParaRPr lang="en-US" sz="1500" dirty="0">
              <a:solidFill>
                <a:srgbClr val="3A1E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177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490919B-05AA-9249-88B9-69DAB5270D88}" type="datetime3">
              <a:rPr lang="en-US" smtClean="0"/>
              <a:pPr/>
              <a:t>21 February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17" r:id="rId4"/>
    <p:sldLayoutId id="2147483678" r:id="rId5"/>
    <p:sldLayoutId id="2147483679" r:id="rId6"/>
    <p:sldLayoutId id="2147483680" r:id="rId7"/>
    <p:sldLayoutId id="2147483673" r:id="rId8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1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" indent="0" algn="l" defTabSz="685800" rtl="0" eaLnBrk="1" latinLnBrk="0" hangingPunct="1">
        <a:lnSpc>
          <a:spcPct val="90000"/>
        </a:lnSpc>
        <a:spcBef>
          <a:spcPts val="375"/>
        </a:spcBef>
        <a:buFontTx/>
        <a:buNone/>
        <a:defRPr sz="1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377190" indent="-171450" algn="l" defTabSz="685800" rtl="0" eaLnBrk="1" latinLnBrk="0" hangingPunct="1">
        <a:lnSpc>
          <a:spcPct val="90000"/>
        </a:lnSpc>
        <a:spcBef>
          <a:spcPts val="375"/>
        </a:spcBef>
        <a:buFont typeface="System Font Regular"/>
        <a:buChar char="−"/>
        <a:defRPr sz="1500" b="0" i="0" kern="1200">
          <a:solidFill>
            <a:srgbClr val="073B1F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world.wolfram.com/Zermelo-FraenkelAxioms.html" TargetMode="External"/><Relationship Id="rId2" Type="http://schemas.openxmlformats.org/officeDocument/2006/relationships/hyperlink" Target="https://encyclopediaofmath.org/index.php?title=ZF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world.wolfram.com/Zermelo-FraenkelAxioms.html" TargetMode="External"/><Relationship Id="rId2" Type="http://schemas.openxmlformats.org/officeDocument/2006/relationships/hyperlink" Target="https://encyclopediaofmath.org/index.php?title=ZFC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cyclopediaofmath.org/index.php?title=ZFC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hyperlink" Target="https://mathworld.wolfram.com/Zermelo-FraenkelAxiom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7F97-960E-9731-0A23-BCD357B7D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856" y="1058776"/>
            <a:ext cx="8079827" cy="2007564"/>
          </a:xfrm>
        </p:spPr>
        <p:txBody>
          <a:bodyPr/>
          <a:lstStyle/>
          <a:p>
            <a:r>
              <a:rPr lang="en-US" dirty="0"/>
              <a:t>Class 17</a:t>
            </a:r>
            <a:br>
              <a:rPr lang="en-US" dirty="0"/>
            </a:br>
            <a:r>
              <a:rPr lang="en-US" dirty="0"/>
              <a:t>From Sets to Everything (or at least 2+2)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BA2C2-D706-1FE8-8855-F320D4FEACF3}"/>
              </a:ext>
            </a:extLst>
          </p:cNvPr>
          <p:cNvSpPr txBox="1"/>
          <p:nvPr/>
        </p:nvSpPr>
        <p:spPr>
          <a:xfrm>
            <a:off x="532086" y="2682240"/>
            <a:ext cx="8079827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Test 2 is in class on Wednesday, 26 February. Preparation Guide with practice problems now posted.</a:t>
            </a:r>
          </a:p>
          <a:p>
            <a:endParaRPr lang="en-US" dirty="0"/>
          </a:p>
          <a:p>
            <a:r>
              <a:rPr lang="en-US" dirty="0"/>
              <a:t>Test 2 will be similar in format (and in allowing a page of notes) to Test 1 but will mostly focus on material from Classes 9-17 (today) and Problem Set 3 and 4. It might also include a problem based on the Test 1 Comments.</a:t>
            </a:r>
          </a:p>
        </p:txBody>
      </p:sp>
    </p:spTree>
    <p:extLst>
      <p:ext uri="{BB962C8B-B14F-4D97-AF65-F5344CB8AC3E}">
        <p14:creationId xmlns:p14="http://schemas.microsoft.com/office/powerpoint/2010/main" val="2073363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AD70-D773-0756-5806-41636B2F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39DA1-0CA0-28E8-8191-2D4566A9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3715151-C9E8-EDFD-27F0-ECC3F4A93962}"/>
              </a:ext>
            </a:extLst>
          </p:cNvPr>
          <p:cNvSpPr txBox="1">
            <a:spLocks/>
          </p:cNvSpPr>
          <p:nvPr/>
        </p:nvSpPr>
        <p:spPr>
          <a:xfrm>
            <a:off x="595314" y="1355010"/>
            <a:ext cx="4409393" cy="32169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37719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−"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+mn-lt"/>
                <a:ea typeface="Work Sans" pitchFamily="2" charset="77"/>
                <a:cs typeface="Calibri" panose="020F05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Work Sans" pitchFamily="2" charset="77"/>
                <a:cs typeface="Calibri" panose="020F05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make a </a:t>
            </a:r>
            <a:r>
              <a:rPr lang="en-US" b="1" i="1" dirty="0" err="1"/>
              <a:t>procrastinoodle</a:t>
            </a:r>
            <a:r>
              <a:rPr lang="en-US" dirty="0"/>
              <a:t>:</a:t>
            </a:r>
          </a:p>
          <a:p>
            <a:pPr marL="457200" indent="-457200">
              <a:buAutoNum type="arabicPeriod"/>
            </a:pPr>
            <a:r>
              <a:rPr lang="en-US" dirty="0"/>
              <a:t>Get a box of spaghetti and some edible, heat-resistant superglue</a:t>
            </a:r>
          </a:p>
          <a:p>
            <a:pPr marL="457200" indent="-457200">
              <a:buAutoNum type="arabicPeriod"/>
            </a:pPr>
            <a:r>
              <a:rPr lang="en-US" dirty="0"/>
              <a:t>Glue all of the spaghetti strands together at their ends to make one extremely long strand.</a:t>
            </a:r>
          </a:p>
          <a:p>
            <a:pPr marL="457200" indent="-457200">
              <a:buAutoNum type="arabicPeriod"/>
            </a:pPr>
            <a:r>
              <a:rPr lang="en-US" dirty="0"/>
              <a:t>Boil some water. Add lots of salt for better taste.</a:t>
            </a:r>
          </a:p>
          <a:p>
            <a:pPr marL="457200" indent="-457200">
              <a:buAutoNum type="arabicPeriod"/>
            </a:pPr>
            <a:r>
              <a:rPr lang="en-US" dirty="0"/>
              <a:t>Cook for 7 minutes for al dente </a:t>
            </a:r>
            <a:r>
              <a:rPr lang="en-US" dirty="0" err="1"/>
              <a:t>procrastinoodle</a:t>
            </a:r>
            <a:r>
              <a:rPr lang="en-US" dirty="0"/>
              <a:t>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F197D-5C5D-05C1-707B-43BD1C80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542" y="1085849"/>
            <a:ext cx="3859157" cy="38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5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0696-0CEF-BA01-5606-57A8752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2AC616-2290-6F7D-8DB5-649F5771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B5C65-8365-6C78-E83B-1825E41523D1}"/>
                  </a:ext>
                </a:extLst>
              </p:cNvPr>
              <p:cNvSpPr txBox="1"/>
              <p:nvPr/>
            </p:nvSpPr>
            <p:spPr>
              <a:xfrm>
                <a:off x="932982" y="1345075"/>
                <a:ext cx="6961883" cy="126188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Definition: The </a:t>
                </a:r>
                <a:r>
                  <a:rPr lang="en-US" sz="2400" i="1" dirty="0"/>
                  <a:t>Cartesian product</a:t>
                </a:r>
                <a:r>
                  <a:rPr lang="en-US" sz="2400" dirty="0"/>
                  <a:t> of two sets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denoted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is defined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B5C65-8365-6C78-E83B-1825E415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82" y="1345075"/>
                <a:ext cx="6961883" cy="1261884"/>
              </a:xfrm>
              <a:prstGeom prst="rect">
                <a:avLst/>
              </a:prstGeom>
              <a:blipFill>
                <a:blip r:embed="rId2"/>
                <a:stretch>
                  <a:fillRect l="-1457" t="-3000" r="-911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7B7173-EFA9-E8F6-DA3D-B25B64A3AF05}"/>
                  </a:ext>
                </a:extLst>
              </p:cNvPr>
              <p:cNvSpPr txBox="1"/>
              <p:nvPr/>
            </p:nvSpPr>
            <p:spPr>
              <a:xfrm>
                <a:off x="2406547" y="3592639"/>
                <a:ext cx="4014752" cy="4924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𝑝𝑜𝑤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⟺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7B7173-EFA9-E8F6-DA3D-B25B64A3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547" y="3592639"/>
                <a:ext cx="4014752" cy="492443"/>
              </a:xfrm>
              <a:prstGeom prst="rect">
                <a:avLst/>
              </a:prstGeom>
              <a:blipFill>
                <a:blip r:embed="rId3"/>
                <a:stretch>
                  <a:fillRect l="-1893" r="-189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61CB-A2B9-BA98-0C3C-EE86C9A1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Constructive+Predicate</a:t>
            </a:r>
            <a:r>
              <a:rPr lang="en-US" dirty="0"/>
              <a:t> 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79D7F-4C4E-446A-87FB-CD96233DA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2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61CB-A2B9-BA98-0C3C-EE86C9A1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Constructive+Predicate</a:t>
            </a:r>
            <a:r>
              <a:rPr lang="en-US" dirty="0"/>
              <a:t> 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79D7F-4C4E-446A-87FB-CD96233DA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BC5161-99A4-6988-56D9-320EC15C41CC}"/>
                  </a:ext>
                </a:extLst>
              </p:cNvPr>
              <p:cNvSpPr/>
              <p:nvPr/>
            </p:nvSpPr>
            <p:spPr>
              <a:xfrm>
                <a:off x="831850" y="1444536"/>
                <a:ext cx="7480300" cy="25545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</a:rPr>
                  <a:t>The </a:t>
                </a:r>
                <a:r>
                  <a:rPr lang="en-US" sz="3200" b="1" i="1" dirty="0">
                    <a:solidFill>
                      <a:srgbClr val="000000"/>
                    </a:solidFill>
                  </a:rPr>
                  <a:t>cardinality</a:t>
                </a:r>
                <a:r>
                  <a:rPr lang="en-US" sz="3200" dirty="0">
                    <a:solidFill>
                      <a:srgbClr val="000000"/>
                    </a:solidFill>
                  </a:rPr>
                  <a:t> of the set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ℕ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ℕ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𝑘</m:t>
                      </m:r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 }</m:t>
                      </m:r>
                    </m:oMath>
                  </m:oMathPara>
                </a14:m>
                <a:endParaRPr lang="en-US" sz="3200" b="0" dirty="0">
                  <a:solidFill>
                    <a:srgbClr val="000000"/>
                  </a:solidFill>
                </a:endParaRPr>
              </a:p>
              <a:p>
                <a:r>
                  <a:rPr lang="en-US" sz="3200" dirty="0">
                    <a:solidFill>
                      <a:srgbClr val="0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0000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0000"/>
                    </a:solidFill>
                  </a:rPr>
                  <a:t>.  </a:t>
                </a:r>
              </a:p>
              <a:p>
                <a:r>
                  <a:rPr lang="en-US" sz="3200" dirty="0">
                    <a:solidFill>
                      <a:srgbClr val="000000"/>
                    </a:solidFill>
                  </a:rPr>
                  <a:t>Two sets have the </a:t>
                </a:r>
                <a:r>
                  <a:rPr lang="en-US" sz="3200" b="1" i="1" dirty="0">
                    <a:solidFill>
                      <a:srgbClr val="000000"/>
                    </a:solidFill>
                  </a:rPr>
                  <a:t>same cardinality</a:t>
                </a:r>
                <a:r>
                  <a:rPr lang="en-US" sz="3200" dirty="0">
                    <a:solidFill>
                      <a:srgbClr val="000000"/>
                    </a:solidFill>
                  </a:rPr>
                  <a:t> if and only if there is a bijection between two sets.</a:t>
                </a:r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BC5161-99A4-6988-56D9-320EC15C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1444536"/>
                <a:ext cx="7480300" cy="2554545"/>
              </a:xfrm>
              <a:prstGeom prst="rect">
                <a:avLst/>
              </a:prstGeom>
              <a:blipFill>
                <a:blip r:embed="rId2"/>
                <a:stretch>
                  <a:fillRect l="-2034" t="-2970" r="-1864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624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39FD-BABE-D9FA-3A61-955A296A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EC984-19DD-F6A6-C405-94188E24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53670-F5A6-BACA-3EA7-7046A1CBAD3A}"/>
                  </a:ext>
                </a:extLst>
              </p:cNvPr>
              <p:cNvSpPr txBox="1"/>
              <p:nvPr/>
            </p:nvSpPr>
            <p:spPr>
              <a:xfrm>
                <a:off x="558801" y="1517587"/>
                <a:ext cx="4868334" cy="132343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 generate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the set of </a:t>
                </a:r>
                <a:r>
                  <a:rPr lang="en-US" sz="2000" b="1" dirty="0"/>
                  <a:t>natural numbers:</a:t>
                </a:r>
              </a:p>
              <a:p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/>
                  <a:t> is a natural number</a:t>
                </a:r>
              </a:p>
              <a:p>
                <a:r>
                  <a:rPr lang="en-US" sz="2000" dirty="0"/>
                  <a:t>	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/>
                  <a:t> is a natural number, </a:t>
                </a:r>
              </a:p>
              <a:p>
                <a:r>
                  <a:rPr lang="en-US" sz="2000" b="0" dirty="0"/>
                  <a:t>        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000" dirty="0"/>
                  <a:t> is a natural number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53670-F5A6-BACA-3EA7-7046A1CB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1" y="1517587"/>
                <a:ext cx="4868334" cy="1323439"/>
              </a:xfrm>
              <a:prstGeom prst="rect">
                <a:avLst/>
              </a:prstGeom>
              <a:blipFill>
                <a:blip r:embed="rId2"/>
                <a:stretch>
                  <a:fillRect l="-1563" t="-2857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8B8F8B-27E8-8700-EB0A-803CCEFE1E55}"/>
              </a:ext>
            </a:extLst>
          </p:cNvPr>
          <p:cNvSpPr txBox="1"/>
          <p:nvPr/>
        </p:nvSpPr>
        <p:spPr>
          <a:xfrm>
            <a:off x="5562600" y="1717641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way to ”generate” all the natural numbers, but a clear definition of the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6C1DC-C348-84CE-CD30-711C9983314E}"/>
                  </a:ext>
                </a:extLst>
              </p:cNvPr>
              <p:cNvSpPr txBox="1"/>
              <p:nvPr/>
            </p:nvSpPr>
            <p:spPr>
              <a:xfrm>
                <a:off x="921321" y="3042397"/>
                <a:ext cx="730135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Definition: </a:t>
                </a:r>
                <a:r>
                  <a:rPr lang="en-US" sz="2000" dirty="0"/>
                  <a:t>A set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/>
                  <a:t> is an </a:t>
                </a:r>
                <a:r>
                  <a:rPr lang="en-US" sz="2000" i="1" dirty="0"/>
                  <a:t>inductive </a:t>
                </a:r>
                <a:r>
                  <a:rPr lang="en-US" sz="2000" dirty="0"/>
                  <a:t>set if and only if:</a:t>
                </a:r>
              </a:p>
              <a:p>
                <a:r>
                  <a:rPr lang="en-US" sz="2000" dirty="0"/>
                  <a:t>	1.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	2.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Where successor is defined for any set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6C1DC-C348-84CE-CD30-711C9983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1" y="3042397"/>
                <a:ext cx="7301358" cy="1323439"/>
              </a:xfrm>
              <a:prstGeom prst="rect">
                <a:avLst/>
              </a:prstGeom>
              <a:blipFill>
                <a:blip r:embed="rId3"/>
                <a:stretch>
                  <a:fillRect l="-868" t="-1905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98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C2B7E-D0DC-303D-507E-AB6FF22E5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820E-0E57-B751-BB76-C1BDA379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08811-1548-3965-8FC2-6BE0DC89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D92EA-8B02-8A39-412C-5FC7A7D9A03A}"/>
                  </a:ext>
                </a:extLst>
              </p:cNvPr>
              <p:cNvSpPr txBox="1"/>
              <p:nvPr/>
            </p:nvSpPr>
            <p:spPr>
              <a:xfrm>
                <a:off x="1022084" y="1329267"/>
                <a:ext cx="709983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if and only if: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successor is defined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D92EA-8B02-8A39-412C-5FC7A7D9A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84" y="1329267"/>
                <a:ext cx="7099830" cy="1200329"/>
              </a:xfrm>
              <a:prstGeom prst="rect">
                <a:avLst/>
              </a:prstGeom>
              <a:blipFill>
                <a:blip r:embed="rId2"/>
                <a:stretch>
                  <a:fillRect l="-714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74B804-E0A8-F9E6-0292-D2EF665D939B}"/>
                  </a:ext>
                </a:extLst>
              </p:cNvPr>
              <p:cNvSpPr txBox="1"/>
              <p:nvPr/>
            </p:nvSpPr>
            <p:spPr>
              <a:xfrm>
                <a:off x="1022084" y="2602141"/>
                <a:ext cx="7099829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Definition: </a:t>
                </a:r>
                <a:r>
                  <a:rPr lang="en-US" sz="2400" dirty="0"/>
                  <a:t>The set of all </a:t>
                </a:r>
                <a:r>
                  <a:rPr lang="en-US" sz="2400" b="1" i="1" dirty="0"/>
                  <a:t>natural numbers </a:t>
                </a:r>
                <a:r>
                  <a:rPr lang="en-US" sz="2400" dirty="0"/>
                  <a:t>is defined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∷=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74B804-E0A8-F9E6-0292-D2EF665D9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84" y="2602141"/>
                <a:ext cx="7099829" cy="830997"/>
              </a:xfrm>
              <a:prstGeom prst="rect">
                <a:avLst/>
              </a:prstGeom>
              <a:blipFill>
                <a:blip r:embed="rId3"/>
                <a:stretch>
                  <a:fillRect l="-1429" t="-4478" r="-357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62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6829-4FFD-F542-F4B1-1D067694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the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1E061-6E7B-420F-0BC6-57A7DE3A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D52B8-76AC-ECB8-8A07-CAC55988B1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223" y="1268016"/>
            <a:ext cx="8201554" cy="490723"/>
          </a:xfrm>
        </p:spPr>
        <p:txBody>
          <a:bodyPr/>
          <a:lstStyle/>
          <a:p>
            <a:r>
              <a:rPr lang="en-US" dirty="0"/>
              <a:t>Can we define “&lt;“ meaning “less than” on the natural numbers?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21CF74-7CDC-0CE0-F7EB-18A78A468FC9}"/>
                  </a:ext>
                </a:extLst>
              </p:cNvPr>
              <p:cNvSpPr txBox="1"/>
              <p:nvPr/>
            </p:nvSpPr>
            <p:spPr>
              <a:xfrm>
                <a:off x="4207934" y="1932454"/>
                <a:ext cx="4868334" cy="132343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 generate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the set of </a:t>
                </a:r>
                <a:r>
                  <a:rPr lang="en-US" sz="2000" b="1" dirty="0"/>
                  <a:t>natural numbers:</a:t>
                </a:r>
              </a:p>
              <a:p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/>
                  <a:t>is a natural number</a:t>
                </a:r>
              </a:p>
              <a:p>
                <a:r>
                  <a:rPr lang="en-US" sz="2000" dirty="0"/>
                  <a:t>	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/>
                  <a:t> is a natural number, </a:t>
                </a:r>
              </a:p>
              <a:p>
                <a:r>
                  <a:rPr lang="en-US" sz="2000" b="0" dirty="0"/>
                  <a:t>        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000" dirty="0"/>
                  <a:t> is a natural number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21CF74-7CDC-0CE0-F7EB-18A78A468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934" y="1932454"/>
                <a:ext cx="4868334" cy="1323439"/>
              </a:xfrm>
              <a:prstGeom prst="rect">
                <a:avLst/>
              </a:prstGeom>
              <a:blipFill>
                <a:blip r:embed="rId2"/>
                <a:stretch>
                  <a:fillRect l="-1302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53BDEB-94BA-2AB0-3CB7-98ED15B27168}"/>
                  </a:ext>
                </a:extLst>
              </p:cNvPr>
              <p:cNvSpPr txBox="1"/>
              <p:nvPr/>
            </p:nvSpPr>
            <p:spPr>
              <a:xfrm>
                <a:off x="1164853" y="3596079"/>
                <a:ext cx="66075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Definition: less than. </a:t>
                </a:r>
                <a:r>
                  <a:rPr lang="en-US" sz="2400" dirty="0"/>
                  <a:t>For any two natural numbers,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, we say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1" dirty="0"/>
                  <a:t> if and only if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53BDEB-94BA-2AB0-3CB7-98ED15B27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53" y="3596079"/>
                <a:ext cx="6607547" cy="830997"/>
              </a:xfrm>
              <a:prstGeom prst="rect">
                <a:avLst/>
              </a:prstGeom>
              <a:blipFill>
                <a:blip r:embed="rId3"/>
                <a:stretch>
                  <a:fillRect l="-1344" t="-6061" r="-115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64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30D4-792A-7611-251B-FCD8A564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the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FBB10-E2BA-BD9B-F2C2-3DA93B79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3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9E20-DA0B-2E1B-3F16-07E58C7F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Natural Number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02EF6-CFE1-D51D-5E3F-0E11F694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A4F198-05B0-D37B-E6DC-6FE67FC4D727}"/>
                  </a:ext>
                </a:extLst>
              </p:cNvPr>
              <p:cNvSpPr txBox="1"/>
              <p:nvPr/>
            </p:nvSpPr>
            <p:spPr>
              <a:xfrm>
                <a:off x="374877" y="1165675"/>
                <a:ext cx="562216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if and only if: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A4F198-05B0-D37B-E6DC-6FE67FC4D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7" y="1165675"/>
                <a:ext cx="5622160" cy="1200329"/>
              </a:xfrm>
              <a:prstGeom prst="rect">
                <a:avLst/>
              </a:prstGeom>
              <a:blipFill>
                <a:blip r:embed="rId2"/>
                <a:stretch>
                  <a:fillRect l="-9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D155BA-3156-2437-05F6-816F423D898F}"/>
                  </a:ext>
                </a:extLst>
              </p:cNvPr>
              <p:cNvSpPr txBox="1"/>
              <p:nvPr/>
            </p:nvSpPr>
            <p:spPr>
              <a:xfrm>
                <a:off x="374877" y="2451594"/>
                <a:ext cx="5622160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Definition: </a:t>
                </a:r>
                <a:r>
                  <a:rPr lang="en-US" sz="2000" dirty="0"/>
                  <a:t>The set of all </a:t>
                </a:r>
                <a:r>
                  <a:rPr lang="en-US" sz="2000" b="1" i="1" dirty="0"/>
                  <a:t>natural numbers </a:t>
                </a:r>
                <a:r>
                  <a:rPr lang="en-US" sz="2000" dirty="0"/>
                  <a:t>is defined 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≔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any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inductive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D155BA-3156-2437-05F6-816F423D8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7" y="2451594"/>
                <a:ext cx="5622160" cy="707886"/>
              </a:xfrm>
              <a:prstGeom prst="rect">
                <a:avLst/>
              </a:prstGeom>
              <a:blipFill>
                <a:blip r:embed="rId3"/>
                <a:stretch>
                  <a:fillRect l="-1126" t="-3509" r="-6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726CE9-F66B-63DB-5180-6466BEBD194B}"/>
                  </a:ext>
                </a:extLst>
              </p:cNvPr>
              <p:cNvSpPr txBox="1"/>
              <p:nvPr/>
            </p:nvSpPr>
            <p:spPr>
              <a:xfrm>
                <a:off x="6127327" y="1373953"/>
                <a:ext cx="28266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Starting with just set construction,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and our logical operators (e.g.,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∀, ∃, ∨, ∧, ¬</m:t>
                    </m:r>
                  </m:oMath>
                </a14:m>
                <a:r>
                  <a:rPr lang="en-US" dirty="0"/>
                  <a:t>) can we define any operations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726CE9-F66B-63DB-5180-6466BEBD1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327" y="1373953"/>
                <a:ext cx="2826667" cy="1477328"/>
              </a:xfrm>
              <a:prstGeom prst="rect">
                <a:avLst/>
              </a:prstGeom>
              <a:blipFill>
                <a:blip r:embed="rId4"/>
                <a:stretch>
                  <a:fillRect l="-1786" t="-1709" r="-133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1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C7F-096A-6CC1-98B0-89586AD5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2783-4A23-1E3D-5658-803D8D29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the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A7CB2-72F3-7180-1DD3-2618AA25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250B6-A03F-6A88-3763-B28D5CF8E6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223" y="1268016"/>
            <a:ext cx="8201554" cy="490723"/>
          </a:xfrm>
        </p:spPr>
        <p:txBody>
          <a:bodyPr/>
          <a:lstStyle/>
          <a:p>
            <a:r>
              <a:rPr lang="en-US" dirty="0"/>
              <a:t>Can we define “&lt;“ meaning “less than” on the natural numbers?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A65793-45D2-22B0-8FFC-012717665E1B}"/>
                  </a:ext>
                </a:extLst>
              </p:cNvPr>
              <p:cNvSpPr txBox="1"/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A65793-45D2-22B0-8FFC-01271766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blipFill>
                <a:blip r:embed="rId2"/>
                <a:stretch>
                  <a:fillRect l="-1050" t="-3158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A582-93C6-503A-119C-589CAE4E1C31}"/>
                  </a:ext>
                </a:extLst>
              </p:cNvPr>
              <p:cNvSpPr txBox="1"/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A582-93C6-503A-119C-589CAE4E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62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C7F7-B5F7-DF6D-E0D9-C4449C99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0D058-D36B-783B-5BA2-53946B8F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88B8C-6F07-92F6-1A36-FD101C5805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Natural numbers from sets</a:t>
            </a:r>
          </a:p>
          <a:p>
            <a:r>
              <a:rPr lang="en-US" b="1" dirty="0"/>
              <a:t>Operations on the natural numbers: </a:t>
            </a:r>
            <a:r>
              <a:rPr lang="en-US" dirty="0"/>
              <a:t>2+2=4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8C322-029A-3CC3-87E4-207071CB3338}"/>
              </a:ext>
            </a:extLst>
          </p:cNvPr>
          <p:cNvSpPr txBox="1"/>
          <p:nvPr/>
        </p:nvSpPr>
        <p:spPr>
          <a:xfrm>
            <a:off x="532086" y="2682240"/>
            <a:ext cx="8079827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Test 2 is in class on Wednesday, 26 February. Preparation Guide with practice problems now posted.</a:t>
            </a:r>
          </a:p>
          <a:p>
            <a:endParaRPr lang="en-US" dirty="0"/>
          </a:p>
          <a:p>
            <a:r>
              <a:rPr lang="en-US" dirty="0"/>
              <a:t>Test 2 will be similar in format (and in allowing a page of notes) to Test 1 but will mostly focus on material from Classes 9-17 (today) and Problem Set 3 and 4. It might also include a problem based on the Test 1 Comments.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064D7-72A4-83E6-772C-CD13044B326E}"/>
              </a:ext>
            </a:extLst>
          </p:cNvPr>
          <p:cNvSpPr txBox="1"/>
          <p:nvPr/>
        </p:nvSpPr>
        <p:spPr>
          <a:xfrm>
            <a:off x="5183332" y="823354"/>
            <a:ext cx="370973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PS3 grades will be released soon!</a:t>
            </a:r>
          </a:p>
          <a:p>
            <a:r>
              <a:rPr lang="en-US" dirty="0"/>
              <a:t>PS4 comments will be released today.</a:t>
            </a:r>
          </a:p>
        </p:txBody>
      </p:sp>
    </p:spTree>
    <p:extLst>
      <p:ext uri="{BB962C8B-B14F-4D97-AF65-F5344CB8AC3E}">
        <p14:creationId xmlns:p14="http://schemas.microsoft.com/office/powerpoint/2010/main" val="942161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C7F-096A-6CC1-98B0-89586AD5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2783-4A23-1E3D-5658-803D8D29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the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A7CB2-72F3-7180-1DD3-2618AA25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250B6-A03F-6A88-3763-B28D5CF8E6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223" y="1268016"/>
            <a:ext cx="8201554" cy="490723"/>
          </a:xfrm>
        </p:spPr>
        <p:txBody>
          <a:bodyPr/>
          <a:lstStyle/>
          <a:p>
            <a:r>
              <a:rPr lang="en-US" dirty="0"/>
              <a:t>Can we define “&lt;“ meaning “less than” on the natural numbers?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A73E39-2AC3-7F04-914B-E456482D2FF9}"/>
                  </a:ext>
                </a:extLst>
              </p:cNvPr>
              <p:cNvSpPr txBox="1"/>
              <p:nvPr/>
            </p:nvSpPr>
            <p:spPr>
              <a:xfrm>
                <a:off x="1268226" y="1846689"/>
                <a:ext cx="6607547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Definition: less than. </a:t>
                </a:r>
                <a:r>
                  <a:rPr lang="en-US" sz="2400" dirty="0"/>
                  <a:t>For any two natural numbers,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, we say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1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1" dirty="0"/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A73E39-2AC3-7F04-914B-E456482D2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226" y="1846689"/>
                <a:ext cx="6607547" cy="830997"/>
              </a:xfrm>
              <a:prstGeom prst="rect">
                <a:avLst/>
              </a:prstGeom>
              <a:blipFill>
                <a:blip r:embed="rId2"/>
                <a:stretch>
                  <a:fillRect l="-1341" t="-6061" r="-95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A5D98-79E4-66D1-7AB5-7EF23252B18E}"/>
                  </a:ext>
                </a:extLst>
              </p:cNvPr>
              <p:cNvSpPr txBox="1"/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A5D98-79E4-66D1-7AB5-7EF23252B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blipFill>
                <a:blip r:embed="rId3"/>
                <a:stretch>
                  <a:fillRect l="-1050" t="-3158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A4B7B-0334-53F8-6BAD-2BC6397B1EB4}"/>
                  </a:ext>
                </a:extLst>
              </p:cNvPr>
              <p:cNvSpPr txBox="1"/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A4B7B-0334-53F8-6BAD-2BC6397B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531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C7F-096A-6CC1-98B0-89586AD5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2783-4A23-1E3D-5658-803D8D29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Greater Than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A7CB2-72F3-7180-1DD3-2618AA25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A5D98-79E4-66D1-7AB5-7EF23252B18E}"/>
                  </a:ext>
                </a:extLst>
              </p:cNvPr>
              <p:cNvSpPr txBox="1"/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A5D98-79E4-66D1-7AB5-7EF23252B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blipFill>
                <a:blip r:embed="rId2"/>
                <a:stretch>
                  <a:fillRect l="-1050" t="-3158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A4B7B-0334-53F8-6BAD-2BC6397B1EB4}"/>
                  </a:ext>
                </a:extLst>
              </p:cNvPr>
              <p:cNvSpPr txBox="1"/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A4B7B-0334-53F8-6BAD-2BC6397B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075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C7F-096A-6CC1-98B0-89586AD5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2783-4A23-1E3D-5658-803D8D29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Greater Than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A7CB2-72F3-7180-1DD3-2618AA25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A5D98-79E4-66D1-7AB5-7EF23252B18E}"/>
                  </a:ext>
                </a:extLst>
              </p:cNvPr>
              <p:cNvSpPr txBox="1"/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A5D98-79E4-66D1-7AB5-7EF23252B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blipFill>
                <a:blip r:embed="rId2"/>
                <a:stretch>
                  <a:fillRect l="-1050" t="-3158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A4B7B-0334-53F8-6BAD-2BC6397B1EB4}"/>
                  </a:ext>
                </a:extLst>
              </p:cNvPr>
              <p:cNvSpPr txBox="1"/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A4B7B-0334-53F8-6BAD-2BC6397B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EF6D36-B2E5-849F-6E43-BAB6EAE19429}"/>
                  </a:ext>
                </a:extLst>
              </p:cNvPr>
              <p:cNvSpPr txBox="1"/>
              <p:nvPr/>
            </p:nvSpPr>
            <p:spPr>
              <a:xfrm>
                <a:off x="1040843" y="1533000"/>
                <a:ext cx="706231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Definition: greater than. </a:t>
                </a:r>
                <a:r>
                  <a:rPr lang="en-US" sz="2400" dirty="0"/>
                  <a:t>For any two natural numbers,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, we say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1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="1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EF6D36-B2E5-849F-6E43-BAB6EAE1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43" y="1533000"/>
                <a:ext cx="7062313" cy="830997"/>
              </a:xfrm>
              <a:prstGeom prst="rect">
                <a:avLst/>
              </a:prstGeom>
              <a:blipFill>
                <a:blip r:embed="rId4"/>
                <a:stretch>
                  <a:fillRect l="-1439" t="-5970" r="-899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04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40A1-AF31-8A04-F9A2-7C2E6DA3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Equal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5D5BB-3C5B-4663-FDE4-33A4F851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0C43A3-EDC4-1991-D2EB-362DF8E83FEF}"/>
                  </a:ext>
                </a:extLst>
              </p:cNvPr>
              <p:cNvSpPr txBox="1"/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0C43A3-EDC4-1991-D2EB-362DF8E83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blipFill>
                <a:blip r:embed="rId2"/>
                <a:stretch>
                  <a:fillRect l="-1050" t="-3158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7484AE-CDB3-DFF9-1383-17F54DC5D284}"/>
                  </a:ext>
                </a:extLst>
              </p:cNvPr>
              <p:cNvSpPr txBox="1"/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7484AE-CDB3-DFF9-1383-17F54DC5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54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40A1-AF31-8A04-F9A2-7C2E6DA3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Equal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5D5BB-3C5B-4663-FDE4-33A4F851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0C43A3-EDC4-1991-D2EB-362DF8E83FEF}"/>
                  </a:ext>
                </a:extLst>
              </p:cNvPr>
              <p:cNvSpPr txBox="1"/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0C43A3-EDC4-1991-D2EB-362DF8E83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3112012"/>
                <a:ext cx="4826516" cy="1200329"/>
              </a:xfrm>
              <a:prstGeom prst="rect">
                <a:avLst/>
              </a:prstGeom>
              <a:blipFill>
                <a:blip r:embed="rId3"/>
                <a:stretch>
                  <a:fillRect l="-1050" t="-3158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7484AE-CDB3-DFF9-1383-17F54DC5D284}"/>
                  </a:ext>
                </a:extLst>
              </p:cNvPr>
              <p:cNvSpPr txBox="1"/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7484AE-CDB3-DFF9-1383-17F54DC5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4397931"/>
                <a:ext cx="482651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41050-8F19-AAA8-9180-2DA7E3CFB7EF}"/>
                  </a:ext>
                </a:extLst>
              </p:cNvPr>
              <p:cNvSpPr txBox="1"/>
              <p:nvPr/>
            </p:nvSpPr>
            <p:spPr>
              <a:xfrm>
                <a:off x="1040843" y="1533000"/>
                <a:ext cx="706231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Definition: equal. </a:t>
                </a:r>
                <a:r>
                  <a:rPr lang="en-US" sz="2400" dirty="0"/>
                  <a:t>For any two natural numbers,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, we say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1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∧¬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41050-8F19-AAA8-9180-2DA7E3CF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43" y="1533000"/>
                <a:ext cx="7062313" cy="830997"/>
              </a:xfrm>
              <a:prstGeom prst="rect">
                <a:avLst/>
              </a:prstGeom>
              <a:blipFill>
                <a:blip r:embed="rId5"/>
                <a:stretch>
                  <a:fillRect l="-1439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212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8687-A287-FFF6-3A5D-CB16799E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Compare, but can we ADD?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74164-1720-E468-67E4-5D85E79E0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5C10CB-98D2-1558-3EFC-3B227DE9CD94}"/>
                  </a:ext>
                </a:extLst>
              </p:cNvPr>
              <p:cNvSpPr txBox="1"/>
              <p:nvPr/>
            </p:nvSpPr>
            <p:spPr>
              <a:xfrm>
                <a:off x="272793" y="2868567"/>
                <a:ext cx="482651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5C10CB-98D2-1558-3EFC-3B227DE9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2868567"/>
                <a:ext cx="4826516" cy="1200329"/>
              </a:xfrm>
              <a:prstGeom prst="rect">
                <a:avLst/>
              </a:prstGeom>
              <a:blipFill>
                <a:blip r:embed="rId2"/>
                <a:stretch>
                  <a:fillRect l="-1050" t="-3158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FA712D-28EC-3DA9-F56B-4089F4C4DB02}"/>
                  </a:ext>
                </a:extLst>
              </p:cNvPr>
              <p:cNvSpPr txBox="1"/>
              <p:nvPr/>
            </p:nvSpPr>
            <p:spPr>
              <a:xfrm>
                <a:off x="272793" y="4154486"/>
                <a:ext cx="482651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FA712D-28EC-3DA9-F56B-4089F4C4D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4154486"/>
                <a:ext cx="482651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509FA2-538D-8001-8B9E-48B7957048B8}"/>
                  </a:ext>
                </a:extLst>
              </p:cNvPr>
              <p:cNvSpPr txBox="1"/>
              <p:nvPr/>
            </p:nvSpPr>
            <p:spPr>
              <a:xfrm>
                <a:off x="161161" y="4523818"/>
                <a:ext cx="4942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and let’s call this “zero”: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zero</m:t>
                    </m:r>
                  </m:oMath>
                </a14:m>
                <a:r>
                  <a:rPr lang="en-US" dirty="0"/>
                  <a:t> :=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509FA2-538D-8001-8B9E-48B795704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61" y="4523818"/>
                <a:ext cx="4942059" cy="369332"/>
              </a:xfrm>
              <a:prstGeom prst="rect">
                <a:avLst/>
              </a:prstGeom>
              <a:blipFill>
                <a:blip r:embed="rId4"/>
                <a:stretch>
                  <a:fillRect l="-10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34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770D-6B2C-E5EA-97E1-DD389FC3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Addition on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29590-1C63-9556-C9D5-F1EB941C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2948B0-1E5B-6914-2CC5-CF645BC3E07E}"/>
                  </a:ext>
                </a:extLst>
              </p:cNvPr>
              <p:cNvSpPr txBox="1"/>
              <p:nvPr/>
            </p:nvSpPr>
            <p:spPr>
              <a:xfrm>
                <a:off x="1040843" y="1061992"/>
                <a:ext cx="7062313" cy="15696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Definition: addition. </a:t>
                </a:r>
                <a:r>
                  <a:rPr lang="en-US" sz="2400" dirty="0"/>
                  <a:t>For any two natural numbers,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defined by: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Case 1: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zero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Case 2: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2948B0-1E5B-6914-2CC5-CF645BC3E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43" y="1061992"/>
                <a:ext cx="7062313" cy="1569660"/>
              </a:xfrm>
              <a:prstGeom prst="rect">
                <a:avLst/>
              </a:prstGeom>
              <a:blipFill>
                <a:blip r:embed="rId2"/>
                <a:stretch>
                  <a:fillRect l="-1439" t="-32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211E23-99C6-EAE9-1B25-31F5EAE57E1A}"/>
                  </a:ext>
                </a:extLst>
              </p:cNvPr>
              <p:cNvSpPr txBox="1"/>
              <p:nvPr/>
            </p:nvSpPr>
            <p:spPr>
              <a:xfrm>
                <a:off x="272793" y="2868567"/>
                <a:ext cx="482651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211E23-99C6-EAE9-1B25-31F5EAE5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2868567"/>
                <a:ext cx="4826516" cy="1200329"/>
              </a:xfrm>
              <a:prstGeom prst="rect">
                <a:avLst/>
              </a:prstGeom>
              <a:blipFill>
                <a:blip r:embed="rId3"/>
                <a:stretch>
                  <a:fillRect l="-1050" t="-3158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BFE1AE-5F62-B0F1-1512-DC8084703E64}"/>
                  </a:ext>
                </a:extLst>
              </p:cNvPr>
              <p:cNvSpPr txBox="1"/>
              <p:nvPr/>
            </p:nvSpPr>
            <p:spPr>
              <a:xfrm>
                <a:off x="272793" y="4154486"/>
                <a:ext cx="482651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BFE1AE-5F62-B0F1-1512-DC808470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3" y="4154486"/>
                <a:ext cx="482651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D80A18-5C1C-50D3-AA57-52BE2924FEA8}"/>
                  </a:ext>
                </a:extLst>
              </p:cNvPr>
              <p:cNvSpPr txBox="1"/>
              <p:nvPr/>
            </p:nvSpPr>
            <p:spPr>
              <a:xfrm>
                <a:off x="161161" y="4523818"/>
                <a:ext cx="4942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and let’s call this “zero”: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zero</m:t>
                    </m:r>
                  </m:oMath>
                </a14:m>
                <a:r>
                  <a:rPr lang="en-US" dirty="0"/>
                  <a:t> :=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D80A18-5C1C-50D3-AA57-52BE2924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61" y="4523818"/>
                <a:ext cx="4942059" cy="369332"/>
              </a:xfrm>
              <a:prstGeom prst="rect">
                <a:avLst/>
              </a:prstGeom>
              <a:blipFill>
                <a:blip r:embed="rId5"/>
                <a:stretch>
                  <a:fillRect l="-10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49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770D-6B2C-E5EA-97E1-DD389FC3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Addition on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29590-1C63-9556-C9D5-F1EB941C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2948B0-1E5B-6914-2CC5-CF645BC3E07E}"/>
                  </a:ext>
                </a:extLst>
              </p:cNvPr>
              <p:cNvSpPr txBox="1"/>
              <p:nvPr/>
            </p:nvSpPr>
            <p:spPr>
              <a:xfrm>
                <a:off x="1040843" y="1061992"/>
                <a:ext cx="7062313" cy="19389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Definition: addition. </a:t>
                </a:r>
                <a:r>
                  <a:rPr lang="en-US" sz="2400" dirty="0"/>
                  <a:t>For any two natural numbers,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defined by: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Case 1: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Case 2: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we know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2948B0-1E5B-6914-2CC5-CF645BC3E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43" y="1061992"/>
                <a:ext cx="7062313" cy="1938992"/>
              </a:xfrm>
              <a:prstGeom prst="rect">
                <a:avLst/>
              </a:prstGeom>
              <a:blipFill>
                <a:blip r:embed="rId2"/>
                <a:stretch>
                  <a:fillRect l="-1439" t="-259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7C6BA2-6903-F184-357D-44489C170F83}"/>
                  </a:ext>
                </a:extLst>
              </p:cNvPr>
              <p:cNvSpPr txBox="1"/>
              <p:nvPr/>
            </p:nvSpPr>
            <p:spPr>
              <a:xfrm>
                <a:off x="112475" y="3082324"/>
                <a:ext cx="4826516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inductive </a:t>
                </a:r>
                <a:r>
                  <a:rPr lang="en-US" dirty="0"/>
                  <a:t>set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	1.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r>
                  <a:rPr lang="en-US" dirty="0"/>
                  <a:t>	2.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Where for any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∷=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7C6BA2-6903-F184-357D-44489C17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5" y="3082324"/>
                <a:ext cx="4826516" cy="1200329"/>
              </a:xfrm>
              <a:prstGeom prst="rect">
                <a:avLst/>
              </a:prstGeom>
              <a:blipFill>
                <a:blip r:embed="rId3"/>
                <a:stretch>
                  <a:fillRect l="-1050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F8EA0-9247-00F5-367D-C7CAD2642F32}"/>
                  </a:ext>
                </a:extLst>
              </p:cNvPr>
              <p:cNvSpPr txBox="1"/>
              <p:nvPr/>
            </p:nvSpPr>
            <p:spPr>
              <a:xfrm>
                <a:off x="112475" y="4368243"/>
                <a:ext cx="482651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inductive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F8EA0-9247-00F5-367D-C7CAD264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5" y="4368243"/>
                <a:ext cx="4826516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F5B72C-E1A5-5D76-D582-CFE3E973E2CA}"/>
                  </a:ext>
                </a:extLst>
              </p:cNvPr>
              <p:cNvSpPr txBox="1"/>
              <p:nvPr/>
            </p:nvSpPr>
            <p:spPr>
              <a:xfrm>
                <a:off x="214139" y="4737575"/>
                <a:ext cx="435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and let’s call this “0”: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:=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F5B72C-E1A5-5D76-D582-CFE3E973E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39" y="4737575"/>
                <a:ext cx="4357860" cy="369332"/>
              </a:xfrm>
              <a:prstGeom prst="rect">
                <a:avLst/>
              </a:prstGeom>
              <a:blipFill>
                <a:blip r:embed="rId5"/>
                <a:stretch>
                  <a:fillRect l="-116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002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770D-6B2C-E5EA-97E1-DD389FC3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+ 2 = 4?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29590-1C63-9556-C9D5-F1EB941C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2948B0-1E5B-6914-2CC5-CF645BC3E07E}"/>
                  </a:ext>
                </a:extLst>
              </p:cNvPr>
              <p:cNvSpPr txBox="1"/>
              <p:nvPr/>
            </p:nvSpPr>
            <p:spPr>
              <a:xfrm>
                <a:off x="164770" y="1044357"/>
                <a:ext cx="8814460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Definition: addition. </a:t>
                </a:r>
                <a:r>
                  <a:rPr lang="en-US" sz="2000" dirty="0"/>
                  <a:t>For any two natural numbers,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251460" indent="-25146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Case 1: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251460" indent="-25146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Case 2: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we know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en-US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2948B0-1E5B-6914-2CC5-CF645BC3E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0" y="1044357"/>
                <a:ext cx="8814460" cy="1015663"/>
              </a:xfrm>
              <a:prstGeom prst="rect">
                <a:avLst/>
              </a:prstGeom>
              <a:blipFill>
                <a:blip r:embed="rId2"/>
                <a:stretch>
                  <a:fillRect l="-575" t="-3704" r="-575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012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64D2-072E-E957-8BA2-46361FF4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F5B90-8533-040D-462C-CE889229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D38F9-F9B5-87DA-3472-FA85506DC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FA01-2071-BA64-29BB-16CBF16A6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FF46-6C0D-D68D-13A7-1DAF2518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Defining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AE471-2947-FFC1-CABA-D3C2B4B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81EDA8-56CC-2913-D69B-6C9C05D1850F}"/>
                  </a:ext>
                </a:extLst>
              </p:cNvPr>
              <p:cNvSpPr txBox="1"/>
              <p:nvPr/>
            </p:nvSpPr>
            <p:spPr>
              <a:xfrm>
                <a:off x="218311" y="1408314"/>
                <a:ext cx="4423084" cy="163121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 generate the set of </a:t>
                </a:r>
                <a:r>
                  <a:rPr lang="en-US" sz="2000" b="1" dirty="0"/>
                  <a:t>natural numbers: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{}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 a natural number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is a natural number,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a natural number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81EDA8-56CC-2913-D69B-6C9C05D18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11" y="1408314"/>
                <a:ext cx="4423084" cy="1631216"/>
              </a:xfrm>
              <a:prstGeom prst="rect">
                <a:avLst/>
              </a:prstGeom>
              <a:blipFill>
                <a:blip r:embed="rId2"/>
                <a:stretch>
                  <a:fillRect l="-1433" t="-1538" r="-1146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BDC82D-C94E-0003-EE54-572EB03C2DC1}"/>
                  </a:ext>
                </a:extLst>
              </p:cNvPr>
              <p:cNvSpPr txBox="1"/>
              <p:nvPr/>
            </p:nvSpPr>
            <p:spPr>
              <a:xfrm>
                <a:off x="4720915" y="1333261"/>
                <a:ext cx="4423085" cy="178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successor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∅}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successor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{∅}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successor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∅,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BDC82D-C94E-0003-EE54-572EB03C2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915" y="1333261"/>
                <a:ext cx="4423085" cy="1781321"/>
              </a:xfrm>
              <a:prstGeom prst="rect">
                <a:avLst/>
              </a:prstGeom>
              <a:blipFill>
                <a:blip r:embed="rId3"/>
                <a:stretch>
                  <a:fillRect l="-1433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110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CFAF-50C5-E07D-028C-7302399E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Axioms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EE35A-7390-DCD4-D0B6-39DCE6FF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86A0-CB8F-2AD4-AF1E-E0BAF2F41F4D}"/>
              </a:ext>
            </a:extLst>
          </p:cNvPr>
          <p:cNvSpPr txBox="1"/>
          <p:nvPr/>
        </p:nvSpPr>
        <p:spPr>
          <a:xfrm>
            <a:off x="401522" y="4359603"/>
            <a:ext cx="834095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Based on </a:t>
            </a:r>
            <a:r>
              <a:rPr lang="en-US" dirty="0">
                <a:hlinkClick r:id="rId2"/>
              </a:rPr>
              <a:t>https://encyclopediaofmath.org/index.php?title=ZFC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https://mathworld.wolfram.com/Zermelo-FraenkelAxioms.html</a:t>
            </a:r>
            <a:r>
              <a:rPr lang="en-US" dirty="0"/>
              <a:t> not MCS Section 8.3.2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4C474-7D8C-8A1C-5ADB-FE3B5595C9E1}"/>
              </a:ext>
            </a:extLst>
          </p:cNvPr>
          <p:cNvSpPr txBox="1"/>
          <p:nvPr/>
        </p:nvSpPr>
        <p:spPr>
          <a:xfrm>
            <a:off x="6684725" y="73789"/>
            <a:ext cx="2333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Zermelo’s</a:t>
            </a:r>
            <a:r>
              <a:rPr lang="en-US" sz="2000" b="1" dirty="0"/>
              <a:t> System</a:t>
            </a:r>
          </a:p>
        </p:txBody>
      </p:sp>
      <p:pic>
        <p:nvPicPr>
          <p:cNvPr id="1026" name="Picture 2" descr="Zermelo 1970">
            <a:extLst>
              <a:ext uri="{FF2B5EF4-FFF2-40B4-BE49-F238E27FC236}">
                <a16:creationId xmlns:a16="http://schemas.microsoft.com/office/drawing/2014/main" id="{EB199DCD-0D46-152B-014B-D7A84D78E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85" y="473899"/>
            <a:ext cx="2050782" cy="284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AC9BF-78C8-5345-3C61-6FBE8556EE50}"/>
              </a:ext>
            </a:extLst>
          </p:cNvPr>
          <p:cNvSpPr txBox="1"/>
          <p:nvPr/>
        </p:nvSpPr>
        <p:spPr>
          <a:xfrm>
            <a:off x="6643741" y="3266964"/>
            <a:ext cx="2415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Ernst </a:t>
            </a:r>
            <a:r>
              <a:rPr lang="en-US" sz="1600" dirty="0" err="1"/>
              <a:t>Zermelo</a:t>
            </a:r>
            <a:r>
              <a:rPr lang="en-US" sz="1600" dirty="0"/>
              <a:t> (1871-1953)</a:t>
            </a:r>
          </a:p>
          <a:p>
            <a:pPr algn="ctr"/>
            <a:r>
              <a:rPr lang="en-US" sz="1600" dirty="0"/>
              <a:t>Pictured in 1907</a:t>
            </a:r>
          </a:p>
        </p:txBody>
      </p:sp>
    </p:spTree>
    <p:extLst>
      <p:ext uri="{BB962C8B-B14F-4D97-AF65-F5344CB8AC3E}">
        <p14:creationId xmlns:p14="http://schemas.microsoft.com/office/powerpoint/2010/main" val="2827558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CFAF-50C5-E07D-028C-7302399E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Axioms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EE35A-7390-DCD4-D0B6-39DCE6FF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86A0-CB8F-2AD4-AF1E-E0BAF2F41F4D}"/>
              </a:ext>
            </a:extLst>
          </p:cNvPr>
          <p:cNvSpPr txBox="1"/>
          <p:nvPr/>
        </p:nvSpPr>
        <p:spPr>
          <a:xfrm>
            <a:off x="401522" y="4359603"/>
            <a:ext cx="834095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Based on </a:t>
            </a:r>
            <a:r>
              <a:rPr lang="en-US" dirty="0">
                <a:hlinkClick r:id="rId2"/>
              </a:rPr>
              <a:t>https://encyclopediaofmath.org/index.php?title=ZFC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https://mathworld.wolfram.com/Zermelo-FraenkelAxioms.html</a:t>
            </a:r>
            <a:r>
              <a:rPr lang="en-US" dirty="0"/>
              <a:t> not MCS Section 8.3.2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4C474-7D8C-8A1C-5ADB-FE3B5595C9E1}"/>
              </a:ext>
            </a:extLst>
          </p:cNvPr>
          <p:cNvSpPr txBox="1"/>
          <p:nvPr/>
        </p:nvSpPr>
        <p:spPr>
          <a:xfrm>
            <a:off x="6684725" y="73789"/>
            <a:ext cx="2333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Zermelo’s</a:t>
            </a:r>
            <a:r>
              <a:rPr lang="en-US" sz="2000" b="1" dirty="0"/>
              <a:t> System</a:t>
            </a:r>
          </a:p>
        </p:txBody>
      </p:sp>
      <p:pic>
        <p:nvPicPr>
          <p:cNvPr id="1026" name="Picture 2" descr="Zermelo 1970">
            <a:extLst>
              <a:ext uri="{FF2B5EF4-FFF2-40B4-BE49-F238E27FC236}">
                <a16:creationId xmlns:a16="http://schemas.microsoft.com/office/drawing/2014/main" id="{EB199DCD-0D46-152B-014B-D7A84D78E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85" y="473899"/>
            <a:ext cx="2050782" cy="284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AC9BF-78C8-5345-3C61-6FBE8556EE50}"/>
              </a:ext>
            </a:extLst>
          </p:cNvPr>
          <p:cNvSpPr txBox="1"/>
          <p:nvPr/>
        </p:nvSpPr>
        <p:spPr>
          <a:xfrm>
            <a:off x="6643741" y="3266964"/>
            <a:ext cx="2415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Ernst </a:t>
            </a:r>
            <a:r>
              <a:rPr lang="en-US" sz="1600" dirty="0" err="1"/>
              <a:t>Zermelo</a:t>
            </a:r>
            <a:r>
              <a:rPr lang="en-US" sz="1600" dirty="0"/>
              <a:t> (1871-1953)</a:t>
            </a:r>
          </a:p>
          <a:p>
            <a:pPr algn="ctr"/>
            <a:r>
              <a:rPr lang="en-US" sz="1600" dirty="0"/>
              <a:t>Pictured in 1907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4FBE567C-F484-9B37-F561-994D70E61EE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95313" y="1355010"/>
                <a:ext cx="5579856" cy="1120995"/>
              </a:xfrm>
            </p:spPr>
            <p:txBody>
              <a:bodyPr>
                <a:normAutofit/>
              </a:bodyPr>
              <a:lstStyle/>
              <a:p>
                <a:r>
                  <a:rPr lang="en-US" sz="3200" b="1" dirty="0"/>
                  <a:t>Axiom of the Empty Set: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 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 ¬(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sz="3200" b="1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4FBE567C-F484-9B37-F561-994D70E61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95313" y="1355010"/>
                <a:ext cx="5579856" cy="1120995"/>
              </a:xfrm>
              <a:blipFill>
                <a:blip r:embed="rId5"/>
                <a:stretch>
                  <a:fillRect l="-2727" t="-1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804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CFAF-50C5-E07D-028C-7302399E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Axioms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EE35A-7390-DCD4-D0B6-39DCE6FF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3FE511A-5BEC-FED3-7250-27661AE221B9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For all of these,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any sets.</a:t>
                </a:r>
              </a:p>
              <a:p>
                <a:r>
                  <a:rPr lang="en-US" b="1" dirty="0"/>
                  <a:t>A1) Axiom of Extensionality (set equality):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A2) Axiom of the Empty Set: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¬(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A3) Axiom of Pairs –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is a set: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3FE511A-5BEC-FED3-7250-27661AE221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78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6786A0-CB8F-2AD4-AF1E-E0BAF2F41F4D}"/>
              </a:ext>
            </a:extLst>
          </p:cNvPr>
          <p:cNvSpPr txBox="1"/>
          <p:nvPr/>
        </p:nvSpPr>
        <p:spPr>
          <a:xfrm>
            <a:off x="401522" y="4359603"/>
            <a:ext cx="834095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Based on </a:t>
            </a:r>
            <a:r>
              <a:rPr lang="en-US" dirty="0">
                <a:hlinkClick r:id="rId3"/>
              </a:rPr>
              <a:t>https://encyclopediaofmath.org/index.php?title=ZFC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https://mathworld.wolfram.com/Zermelo-FraenkelAxioms.html</a:t>
            </a:r>
            <a:r>
              <a:rPr lang="en-US" dirty="0"/>
              <a:t> not MCS Section 8.3.2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4C474-7D8C-8A1C-5ADB-FE3B5595C9E1}"/>
              </a:ext>
            </a:extLst>
          </p:cNvPr>
          <p:cNvSpPr txBox="1"/>
          <p:nvPr/>
        </p:nvSpPr>
        <p:spPr>
          <a:xfrm>
            <a:off x="6684725" y="73789"/>
            <a:ext cx="2333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Zermelo’s</a:t>
            </a:r>
            <a:r>
              <a:rPr lang="en-US" sz="2000" b="1" dirty="0"/>
              <a:t> System</a:t>
            </a:r>
          </a:p>
        </p:txBody>
      </p:sp>
      <p:pic>
        <p:nvPicPr>
          <p:cNvPr id="1026" name="Picture 2" descr="Zermelo 1970">
            <a:extLst>
              <a:ext uri="{FF2B5EF4-FFF2-40B4-BE49-F238E27FC236}">
                <a16:creationId xmlns:a16="http://schemas.microsoft.com/office/drawing/2014/main" id="{EB199DCD-0D46-152B-014B-D7A84D78E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85" y="473899"/>
            <a:ext cx="2050782" cy="284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AC9BF-78C8-5345-3C61-6FBE8556EE50}"/>
              </a:ext>
            </a:extLst>
          </p:cNvPr>
          <p:cNvSpPr txBox="1"/>
          <p:nvPr/>
        </p:nvSpPr>
        <p:spPr>
          <a:xfrm>
            <a:off x="6643741" y="3266964"/>
            <a:ext cx="2415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Ernst </a:t>
            </a:r>
            <a:r>
              <a:rPr lang="en-US" sz="1600" dirty="0" err="1"/>
              <a:t>Zermelo</a:t>
            </a:r>
            <a:r>
              <a:rPr lang="en-US" sz="1600" dirty="0"/>
              <a:t> (1871-1953)</a:t>
            </a:r>
          </a:p>
          <a:p>
            <a:pPr algn="ctr"/>
            <a:r>
              <a:rPr lang="en-US" sz="1600" dirty="0"/>
              <a:t>Pictured in 1907</a:t>
            </a:r>
          </a:p>
        </p:txBody>
      </p:sp>
    </p:spTree>
    <p:extLst>
      <p:ext uri="{BB962C8B-B14F-4D97-AF65-F5344CB8AC3E}">
        <p14:creationId xmlns:p14="http://schemas.microsoft.com/office/powerpoint/2010/main" val="7823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CFAF-50C5-E07D-028C-7302399E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Axioms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EE35A-7390-DCD4-D0B6-39DCE6FF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3FE511A-5BEC-FED3-7250-27661AE221B9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A4) Axiom of Union: </a:t>
                </a:r>
                <a:r>
                  <a:rPr lang="en-US" dirty="0"/>
                  <a:t>(informally) the union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 set</a:t>
                </a:r>
              </a:p>
              <a:p>
                <a:r>
                  <a:rPr lang="en-US" dirty="0"/>
                  <a:t>	Actually: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iff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</a:p>
              <a:p>
                <a:r>
                  <a:rPr lang="en-US" b="1" dirty="0"/>
                  <a:t>A5) Axiom of Power Set: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iff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A6) Axiom of Infinity: </a:t>
                </a:r>
                <a:r>
                  <a:rPr lang="en-US" dirty="0"/>
                  <a:t>there exists an infinite set!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∅∈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∧(∀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A7) Axiom of Separation </a:t>
                </a:r>
                <a:r>
                  <a:rPr lang="en-US" dirty="0"/>
                  <a:t>(Axiom of Comprehension):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3FE511A-5BEC-FED3-7250-27661AE221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1278" t="-2344" b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496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2C73-5F1F-55DC-E71C-B03A1ADBB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 sz="3600" b="1" dirty="0" err="1"/>
              <a:t>Zermelo’s</a:t>
            </a:r>
            <a:r>
              <a:rPr lang="en-US" dirty="0"/>
              <a:t> 7 axioms “enough”?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9211-BD97-E2BD-A069-CEDC9BB4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C0556DC8-0668-4BAD-1F8A-471EA91F6C9C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95313" y="1355011"/>
                <a:ext cx="7953375" cy="283698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A1) Axiom of Extensionality: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b="1" dirty="0"/>
                  <a:t>A2) Axiom of the Empty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¬(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A3) Axiom of Pairs: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A4) Axiom of Union: </a:t>
                </a:r>
                <a:r>
                  <a:rPr lang="en-US" dirty="0"/>
                  <a:t>the union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 set. </a:t>
                </a:r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</a:p>
              <a:p>
                <a:r>
                  <a:rPr lang="en-US" b="1" dirty="0"/>
                  <a:t>A5) Axiom of Power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iff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A6) Axiom of Infinity: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∅∈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∧(∀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A7) Axiom of Separation: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C0556DC8-0668-4BAD-1F8A-471EA91F6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95313" y="1355011"/>
                <a:ext cx="7953375" cy="2836980"/>
              </a:xfrm>
              <a:blipFill>
                <a:blip r:embed="rId2"/>
                <a:stretch>
                  <a:fillRect l="-1118" t="-2667" b="-3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999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CFAF-50C5-E07D-028C-7302399E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ZF+C Axioms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EE35A-7390-DCD4-D0B6-39DCE6FF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E511A-5BEC-FED3-7250-27661AE22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Add two more axioms (Abraham Fraenkel):</a:t>
            </a:r>
          </a:p>
          <a:p>
            <a:r>
              <a:rPr lang="en-US" b="1" dirty="0"/>
              <a:t>A8) Axiom Schema of Replacement</a:t>
            </a:r>
          </a:p>
          <a:p>
            <a:r>
              <a:rPr lang="en-US" b="1" dirty="0"/>
              <a:t>A9) Axiom of Foundation</a:t>
            </a:r>
          </a:p>
          <a:p>
            <a:r>
              <a:rPr lang="en-US" dirty="0"/>
              <a:t>+ Choice</a:t>
            </a:r>
          </a:p>
          <a:p>
            <a:r>
              <a:rPr lang="en-US" b="1" dirty="0"/>
              <a:t>A10) Axiom of Choice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01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9CBB-06F6-D97D-8475-BA4A978A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B1FEC-1D99-6DDC-89C0-275F8467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9B893-C56F-D94F-6F4A-816307EAC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Test 2 </a:t>
            </a:r>
            <a:r>
              <a:rPr lang="en-US" dirty="0"/>
              <a:t>is in class Wednesday</a:t>
            </a:r>
          </a:p>
          <a:p>
            <a:r>
              <a:rPr lang="en-US" dirty="0"/>
              <a:t>	Practice problems in the Preparation Guide</a:t>
            </a:r>
          </a:p>
          <a:p>
            <a:endParaRPr lang="en-US" dirty="0"/>
          </a:p>
          <a:p>
            <a:r>
              <a:rPr lang="en-US" b="1" dirty="0"/>
              <a:t>Monday:</a:t>
            </a:r>
          </a:p>
          <a:p>
            <a:r>
              <a:rPr lang="en-US" dirty="0"/>
              <a:t>If you want anything reviewed or have any questions about the practice problems, send them before 7pm on Sunday</a:t>
            </a:r>
          </a:p>
        </p:txBody>
      </p:sp>
    </p:spTree>
    <p:extLst>
      <p:ext uri="{BB962C8B-B14F-4D97-AF65-F5344CB8AC3E}">
        <p14:creationId xmlns:p14="http://schemas.microsoft.com/office/powerpoint/2010/main" val="88114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FA01-2071-BA64-29BB-16CBF16A6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FF46-6C0D-D68D-13A7-1DAF2518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Defining Natural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AE471-2947-FFC1-CABA-D3C2B4B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1A9F95-4016-4D45-CFF1-E9A1DCA1E2A8}"/>
                  </a:ext>
                </a:extLst>
              </p:cNvPr>
              <p:cNvSpPr txBox="1"/>
              <p:nvPr/>
            </p:nvSpPr>
            <p:spPr>
              <a:xfrm>
                <a:off x="218311" y="1408314"/>
                <a:ext cx="4423084" cy="163121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 generate the set of </a:t>
                </a:r>
                <a:r>
                  <a:rPr lang="en-US" sz="2000" b="1" dirty="0"/>
                  <a:t>natural numbers: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{}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 a natural number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is a natural number,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𝑠𝑢𝑐𝑐𝑒𝑠𝑠𝑜𝑟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a natural number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successor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1A9F95-4016-4D45-CFF1-E9A1DCA1E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11" y="1408314"/>
                <a:ext cx="4423084" cy="1631216"/>
              </a:xfrm>
              <a:prstGeom prst="rect">
                <a:avLst/>
              </a:prstGeom>
              <a:blipFill>
                <a:blip r:embed="rId2"/>
                <a:stretch>
                  <a:fillRect l="-1433" t="-1538" r="-1146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B1E40F-C9CC-493E-EF38-5C802E292BB8}"/>
                  </a:ext>
                </a:extLst>
              </p:cNvPr>
              <p:cNvSpPr txBox="1"/>
              <p:nvPr/>
            </p:nvSpPr>
            <p:spPr>
              <a:xfrm>
                <a:off x="4720915" y="1333261"/>
                <a:ext cx="4423085" cy="178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successor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∅}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successor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{∅}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successor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∅,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B1E40F-C9CC-493E-EF38-5C802E29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915" y="1333261"/>
                <a:ext cx="4423085" cy="1781321"/>
              </a:xfrm>
              <a:prstGeom prst="rect">
                <a:avLst/>
              </a:prstGeom>
              <a:blipFill>
                <a:blip r:embed="rId3"/>
                <a:stretch>
                  <a:fillRect l="-1433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F30DFB-F8C1-A89C-8D3A-AC4335098B44}"/>
              </a:ext>
            </a:extLst>
          </p:cNvPr>
          <p:cNvSpPr txBox="1"/>
          <p:nvPr/>
        </p:nvSpPr>
        <p:spPr>
          <a:xfrm>
            <a:off x="726622" y="3416125"/>
            <a:ext cx="7551964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This shows that we can generate a set that has a bijection to our informal understanding of the Natural Numbers, but not that we can operate on them the ways we expect to operate on natural numbers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This isn’t really a definition!</a:t>
            </a:r>
          </a:p>
        </p:txBody>
      </p:sp>
    </p:spTree>
    <p:extLst>
      <p:ext uri="{BB962C8B-B14F-4D97-AF65-F5344CB8AC3E}">
        <p14:creationId xmlns:p14="http://schemas.microsoft.com/office/powerpoint/2010/main" val="355209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5287-729A-F13E-9EF7-A395A418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B0581-DAF0-95F6-91E6-C9A415B0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E1C4E-2036-7F1E-08AC-414B47057D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14" y="1355011"/>
            <a:ext cx="3854222" cy="1273890"/>
          </a:xfrm>
        </p:spPr>
        <p:txBody>
          <a:bodyPr/>
          <a:lstStyle/>
          <a:p>
            <a:r>
              <a:rPr lang="en-US" dirty="0"/>
              <a:t>A noodle is a </a:t>
            </a:r>
            <a:r>
              <a:rPr lang="en-US" b="1" i="1" dirty="0" err="1"/>
              <a:t>procrastinoodle</a:t>
            </a:r>
            <a:r>
              <a:rPr lang="en-US" dirty="0"/>
              <a:t> if and only if it takes more than four hours to eat.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176EB-9E56-6E1A-0720-F347620B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72" y="1121653"/>
            <a:ext cx="4021847" cy="4021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C2168B-9935-6FA4-CB8A-A128CE87A677}"/>
              </a:ext>
            </a:extLst>
          </p:cNvPr>
          <p:cNvSpPr txBox="1"/>
          <p:nvPr/>
        </p:nvSpPr>
        <p:spPr>
          <a:xfrm>
            <a:off x="1265464" y="4490264"/>
            <a:ext cx="3668908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1000" b="1" dirty="0"/>
              <a:t>@Imagen3</a:t>
            </a:r>
            <a:r>
              <a:rPr lang="en-US" sz="1000" dirty="0"/>
              <a:t> draw a funny, creative artistic picture illustration style of a single person eating a single excessively long strand of spaghetti instead of working on their homework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57603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5287-729A-F13E-9EF7-A395A418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B0581-DAF0-95F6-91E6-C9A415B0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BD7D8C-6AC0-ED01-2B93-51C1292D021F}"/>
                  </a:ext>
                </a:extLst>
              </p:cNvPr>
              <p:cNvSpPr txBox="1"/>
              <p:nvPr/>
            </p:nvSpPr>
            <p:spPr>
              <a:xfrm>
                <a:off x="861332" y="2715896"/>
                <a:ext cx="7421335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An integer,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is </a:t>
                </a:r>
                <a:r>
                  <a:rPr lang="en-US" b="1" i="1" dirty="0"/>
                  <a:t>even</a:t>
                </a:r>
                <a:r>
                  <a:rPr lang="en-US" dirty="0"/>
                  <a:t> if and only if there exists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BD7D8C-6AC0-ED01-2B93-51C1292D0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32" y="2715896"/>
                <a:ext cx="7421335" cy="369332"/>
              </a:xfrm>
              <a:prstGeom prst="rect">
                <a:avLst/>
              </a:prstGeom>
              <a:blipFill>
                <a:blip r:embed="rId2"/>
                <a:stretch>
                  <a:fillRect l="-683" t="-10345" r="-34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8F161F5-3CA4-339A-8255-2279EBCC8AAC}"/>
              </a:ext>
            </a:extLst>
          </p:cNvPr>
          <p:cNvSpPr txBox="1"/>
          <p:nvPr/>
        </p:nvSpPr>
        <p:spPr>
          <a:xfrm>
            <a:off x="861332" y="3279298"/>
            <a:ext cx="74213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 number is </a:t>
            </a:r>
            <a:r>
              <a:rPr lang="en-US" b="1" i="1" dirty="0"/>
              <a:t>rational</a:t>
            </a:r>
            <a:r>
              <a:rPr lang="en-US" dirty="0"/>
              <a:t> if and only if it can be written as a ratio of two integers.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0650F-2D6F-6B6A-AEDF-E752781DDCF9}"/>
              </a:ext>
            </a:extLst>
          </p:cNvPr>
          <p:cNvSpPr txBox="1"/>
          <p:nvPr/>
        </p:nvSpPr>
        <p:spPr>
          <a:xfrm>
            <a:off x="628650" y="3842700"/>
            <a:ext cx="8282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An inference rule is </a:t>
            </a:r>
            <a:r>
              <a:rPr lang="en-US" b="1" i="1" dirty="0"/>
              <a:t>sound </a:t>
            </a:r>
            <a:r>
              <a:rPr lang="en-US" dirty="0"/>
              <a:t>if and only if it can never be used to make a false conclusion.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7D6A2A-9003-94CE-C475-E9CB268A0EAF}"/>
              </a:ext>
            </a:extLst>
          </p:cNvPr>
          <p:cNvSpPr txBox="1">
            <a:spLocks/>
          </p:cNvSpPr>
          <p:nvPr/>
        </p:nvSpPr>
        <p:spPr>
          <a:xfrm>
            <a:off x="595314" y="1355011"/>
            <a:ext cx="3854222" cy="1273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37719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−"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+mn-lt"/>
                <a:ea typeface="Work Sans" pitchFamily="2" charset="77"/>
                <a:cs typeface="Calibri" panose="020F05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Work Sans" pitchFamily="2" charset="77"/>
                <a:cs typeface="Calibri" panose="020F05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noodle is a </a:t>
            </a:r>
            <a:r>
              <a:rPr lang="en-US" b="1" i="1"/>
              <a:t>procrastinoodle</a:t>
            </a:r>
            <a:r>
              <a:rPr lang="en-US"/>
              <a:t> if and only if it takes more than four hours to eat.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5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5E34-A9C1-EBEC-2323-BC9C2B2D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about this definition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FFA6E-FCC6-6F51-2F53-AEF5775F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0EB13D-7A24-1E96-C499-67F6D842E2D4}"/>
                  </a:ext>
                </a:extLst>
              </p:cNvPr>
              <p:cNvSpPr txBox="1"/>
              <p:nvPr/>
            </p:nvSpPr>
            <p:spPr>
              <a:xfrm>
                <a:off x="2183557" y="1304729"/>
                <a:ext cx="4776885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∈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𝐵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 ⟺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∈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∨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∈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0EB13D-7A24-1E96-C499-67F6D842E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557" y="1304729"/>
                <a:ext cx="4776885" cy="523220"/>
              </a:xfrm>
              <a:prstGeom prst="rect">
                <a:avLst/>
              </a:prstGeom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21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5E34-A9C1-EBEC-2323-BC9C2B2D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about this definition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FFA6E-FCC6-6F51-2F53-AEF5775F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F223A-B3DE-1D30-E218-ABD61BCCA2D5}"/>
                  </a:ext>
                </a:extLst>
              </p:cNvPr>
              <p:cNvSpPr txBox="1"/>
              <p:nvPr/>
            </p:nvSpPr>
            <p:spPr>
              <a:xfrm>
                <a:off x="2183557" y="1304729"/>
                <a:ext cx="4776885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∈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𝐵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 ⟺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∈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∨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∈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F223A-B3DE-1D30-E218-ABD61BCCA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557" y="1304729"/>
                <a:ext cx="4776885" cy="523220"/>
              </a:xfrm>
              <a:prstGeom prst="rect">
                <a:avLst/>
              </a:prstGeom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C2F9CE-EC60-EEDB-7BB3-0D70FA0BFFE3}"/>
                  </a:ext>
                </a:extLst>
              </p:cNvPr>
              <p:cNvSpPr txBox="1"/>
              <p:nvPr/>
            </p:nvSpPr>
            <p:spPr>
              <a:xfrm>
                <a:off x="1582259" y="2507218"/>
                <a:ext cx="5979482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Definition. </a:t>
                </a:r>
                <a:r>
                  <a:rPr lang="en-US" sz="2400" dirty="0"/>
                  <a:t>For any two sets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a set is the </a:t>
                </a:r>
                <a:r>
                  <a:rPr lang="en-US" sz="2400" b="1" i="1" dirty="0"/>
                  <a:t>union</a:t>
                </a:r>
                <a:r>
                  <a:rPr lang="en-US" sz="2400" dirty="0"/>
                  <a:t> of A and B, denoted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iff</a:t>
                </a: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 ⟺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∨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C2F9CE-EC60-EEDB-7BB3-0D70FA0BF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259" y="2507218"/>
                <a:ext cx="5979482" cy="1200329"/>
              </a:xfrm>
              <a:prstGeom prst="rect">
                <a:avLst/>
              </a:prstGeom>
              <a:blipFill>
                <a:blip r:embed="rId3"/>
                <a:stretch>
                  <a:fillRect l="-1483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65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5E34-A9C1-EBEC-2323-BC9C2B2D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about these definitions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FFA6E-FCC6-6F51-2F53-AEF5775F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D4E608-54F5-38D9-741C-2CFCE832EDC0}"/>
                  </a:ext>
                </a:extLst>
              </p:cNvPr>
              <p:cNvSpPr txBox="1"/>
              <p:nvPr/>
            </p:nvSpPr>
            <p:spPr>
              <a:xfrm>
                <a:off x="932982" y="1345075"/>
                <a:ext cx="6961883" cy="126188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Definition:</a:t>
                </a:r>
                <a:r>
                  <a:rPr lang="en-US" sz="2400" dirty="0"/>
                  <a:t> The </a:t>
                </a:r>
                <a:r>
                  <a:rPr lang="en-US" sz="2400" i="1" dirty="0"/>
                  <a:t>Cartesian product</a:t>
                </a:r>
                <a:r>
                  <a:rPr lang="en-US" sz="2400" dirty="0"/>
                  <a:t> of two sets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denoted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is defined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D4E608-54F5-38D9-741C-2CFCE832E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82" y="1345075"/>
                <a:ext cx="6961883" cy="1261884"/>
              </a:xfrm>
              <a:prstGeom prst="rect">
                <a:avLst/>
              </a:prstGeom>
              <a:blipFill>
                <a:blip r:embed="rId2"/>
                <a:stretch>
                  <a:fillRect l="-1457" t="-3000" r="-1457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09F8A-E20E-BF32-17EE-95B6DAA7A0E3}"/>
                  </a:ext>
                </a:extLst>
              </p:cNvPr>
              <p:cNvSpPr txBox="1"/>
              <p:nvPr/>
            </p:nvSpPr>
            <p:spPr>
              <a:xfrm>
                <a:off x="932981" y="2925229"/>
                <a:ext cx="6961883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Definition. </a:t>
                </a:r>
                <a:r>
                  <a:rPr lang="en-US" sz="2400" dirty="0"/>
                  <a:t>For any two sets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a set is the </a:t>
                </a:r>
                <a:r>
                  <a:rPr lang="en-US" sz="2400" b="1" i="1" dirty="0"/>
                  <a:t>Cartesian product </a:t>
                </a:r>
                <a:r>
                  <a:rPr lang="en-US" sz="2400" dirty="0"/>
                  <a:t>of A and B, denoted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iff</a:t>
                </a: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×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 ⟺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∧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09F8A-E20E-BF32-17EE-95B6DAA7A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81" y="2925229"/>
                <a:ext cx="6961883" cy="1200329"/>
              </a:xfrm>
              <a:prstGeom prst="rect">
                <a:avLst/>
              </a:prstGeom>
              <a:blipFill>
                <a:blip r:embed="rId3"/>
                <a:stretch>
                  <a:fillRect l="-1457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1688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3A1E5D"/>
      </a:dk2>
      <a:lt2>
        <a:srgbClr val="E7E6E6"/>
      </a:lt2>
      <a:accent1>
        <a:srgbClr val="E15148"/>
      </a:accent1>
      <a:accent2>
        <a:srgbClr val="C8365F"/>
      </a:accent2>
      <a:accent3>
        <a:srgbClr val="3A1E5D"/>
      </a:accent3>
      <a:accent4>
        <a:srgbClr val="F5D364"/>
      </a:accent4>
      <a:accent5>
        <a:srgbClr val="4472C4"/>
      </a:accent5>
      <a:accent6>
        <a:srgbClr val="70AD47"/>
      </a:accent6>
      <a:hlink>
        <a:srgbClr val="00777A"/>
      </a:hlink>
      <a:folHlink>
        <a:srgbClr val="0077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a-reformatted" id="{6939C278-56AA-AC4D-927A-A368F21001F4}" vid="{0A41C576-70C8-384C-8616-ECCA2751D6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45066</TotalTime>
  <Words>2694</Words>
  <Application>Microsoft Macintosh PowerPoint</Application>
  <PresentationFormat>On-screen Show (16:9)</PresentationFormat>
  <Paragraphs>266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System Font Regular</vt:lpstr>
      <vt:lpstr>Times New Roman</vt:lpstr>
      <vt:lpstr>Wingdings</vt:lpstr>
      <vt:lpstr>Work Sans</vt:lpstr>
      <vt:lpstr>2_Office Theme</vt:lpstr>
      <vt:lpstr>Class 17 From Sets to Everything (or at least 2+2)</vt:lpstr>
      <vt:lpstr>Plan</vt:lpstr>
      <vt:lpstr>Recap: Defining Natural Numbers</vt:lpstr>
      <vt:lpstr>Recap: Defining Natural Numbers</vt:lpstr>
      <vt:lpstr>Predicate Definitions</vt:lpstr>
      <vt:lpstr>Predicate Definitions</vt:lpstr>
      <vt:lpstr>What about this definition?</vt:lpstr>
      <vt:lpstr>What about this definition?</vt:lpstr>
      <vt:lpstr>What about these definitions?</vt:lpstr>
      <vt:lpstr>Constructive Definitions</vt:lpstr>
      <vt:lpstr>Constructive Definitions</vt:lpstr>
      <vt:lpstr>A Constructive+Predicate Definition</vt:lpstr>
      <vt:lpstr>A Constructive+Predicate Definition</vt:lpstr>
      <vt:lpstr>Defining the Natural Numbers</vt:lpstr>
      <vt:lpstr>Defining the Natural Numbers</vt:lpstr>
      <vt:lpstr>Operations on the Natural Numbers</vt:lpstr>
      <vt:lpstr>Operations on the Natural Numbers</vt:lpstr>
      <vt:lpstr>Defining Natural Number Operations</vt:lpstr>
      <vt:lpstr>Operations on the Natural Numbers</vt:lpstr>
      <vt:lpstr>Operations on the Natural Numbers</vt:lpstr>
      <vt:lpstr>Defining Greater Than</vt:lpstr>
      <vt:lpstr>Defining Greater Than</vt:lpstr>
      <vt:lpstr>Defining Equal</vt:lpstr>
      <vt:lpstr>Defining Equal</vt:lpstr>
      <vt:lpstr>Can Compare, but can we ADD?</vt:lpstr>
      <vt:lpstr>Defining Addition on Natural Numbers</vt:lpstr>
      <vt:lpstr>Defining Addition on Natural Numbers</vt:lpstr>
      <vt:lpstr>2 + 2 = 4?</vt:lpstr>
      <vt:lpstr>PowerPoint Presentation</vt:lpstr>
      <vt:lpstr>Z Axioms</vt:lpstr>
      <vt:lpstr>Z Axioms</vt:lpstr>
      <vt:lpstr>Z Axioms</vt:lpstr>
      <vt:lpstr>Z Axioms</vt:lpstr>
      <vt:lpstr>Are Zermelo’s 7 axioms “enough”?</vt:lpstr>
      <vt:lpstr>ZF+C Axioms</vt:lpstr>
      <vt:lpstr>Charge</vt:lpstr>
    </vt:vector>
  </TitlesOfParts>
  <Company>Udacity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Multiparty Computation in 2029: Boom, Bust, or Bonanza!</dc:title>
  <dc:creator>David Evans</dc:creator>
  <cp:lastModifiedBy>Evans, David (dee2b)</cp:lastModifiedBy>
  <cp:revision>545</cp:revision>
  <cp:lastPrinted>2025-02-17T13:40:25Z</cp:lastPrinted>
  <dcterms:created xsi:type="dcterms:W3CDTF">2014-02-19T11:03:01Z</dcterms:created>
  <dcterms:modified xsi:type="dcterms:W3CDTF">2025-02-21T14:54:18Z</dcterms:modified>
</cp:coreProperties>
</file>